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Lst>
  <p:sldSz cx="7559675" cy="1069181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5" d="100"/>
          <a:sy n="85" d="100"/>
        </p:scale>
        <p:origin x="2652" y="102"/>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99062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2960662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22701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302594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1990531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3159026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113129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1565824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35599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261467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dirty="0"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238B4E-9CD2-49A7-A09A-0103F58A1329}" type="datetimeFigureOut">
              <a:rPr lang="en-AU" smtClean="0"/>
              <a:t>4/07/2018</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D2796A3B-388D-41A8-9D25-1EF2B1942A03}" type="slidenum">
              <a:rPr lang="en-AU" smtClean="0"/>
              <a:t>‹#›</a:t>
            </a:fld>
            <a:endParaRPr lang="en-AU" dirty="0"/>
          </a:p>
        </p:txBody>
      </p:sp>
    </p:spTree>
    <p:extLst>
      <p:ext uri="{BB962C8B-B14F-4D97-AF65-F5344CB8AC3E}">
        <p14:creationId xmlns:p14="http://schemas.microsoft.com/office/powerpoint/2010/main" val="2321235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48238B4E-9CD2-49A7-A09A-0103F58A1329}" type="datetimeFigureOut">
              <a:rPr lang="en-AU" smtClean="0"/>
              <a:t>4/07/2018</a:t>
            </a:fld>
            <a:endParaRPr lang="en-AU" dirty="0"/>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D2796A3B-388D-41A8-9D25-1EF2B1942A03}" type="slidenum">
              <a:rPr lang="en-AU" smtClean="0"/>
              <a:t>‹#›</a:t>
            </a:fld>
            <a:endParaRPr lang="en-AU" dirty="0"/>
          </a:p>
        </p:txBody>
      </p:sp>
    </p:spTree>
    <p:extLst>
      <p:ext uri="{BB962C8B-B14F-4D97-AF65-F5344CB8AC3E}">
        <p14:creationId xmlns:p14="http://schemas.microsoft.com/office/powerpoint/2010/main" val="3661094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5743" y="293432"/>
            <a:ext cx="5354430" cy="830997"/>
          </a:xfrm>
          <a:prstGeom prst="rect">
            <a:avLst/>
          </a:prstGeom>
        </p:spPr>
        <p:txBody>
          <a:bodyPr wrap="square">
            <a:spAutoFit/>
          </a:bodyPr>
          <a:lstStyle/>
          <a:p>
            <a:pPr>
              <a:spcAft>
                <a:spcPts val="0"/>
              </a:spcAft>
            </a:pPr>
            <a:r>
              <a:rPr lang="en-US" sz="4800" dirty="0" smtClean="0">
                <a:solidFill>
                  <a:schemeClr val="accent5">
                    <a:lumMod val="75000"/>
                  </a:schemeClr>
                </a:solidFill>
                <a:effectLst/>
                <a:latin typeface="Times New Roman" panose="02020603050405020304" pitchFamily="18" charset="0"/>
                <a:ea typeface="Century Gothic" panose="020B0502020202020204" pitchFamily="34" charset="0"/>
                <a:cs typeface="Times New Roman" panose="02020603050405020304" pitchFamily="18" charset="0"/>
              </a:rPr>
              <a:t>Kindergarten 2019</a:t>
            </a:r>
            <a:r>
              <a:rPr lang="en-US" sz="4600" dirty="0" smtClean="0">
                <a:effectLst/>
                <a:latin typeface="Times New Roman" panose="02020603050405020304" pitchFamily="18" charset="0"/>
                <a:ea typeface="Century Gothic" panose="020B0502020202020204" pitchFamily="34" charset="0"/>
                <a:cs typeface="Times New Roman" panose="02020603050405020304" pitchFamily="18" charset="0"/>
              </a:rPr>
              <a:t> </a:t>
            </a:r>
            <a:r>
              <a:rPr lang="en-AU" dirty="0" smtClean="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ea typeface="Century Gothic" panose="020B0502020202020204" pitchFamily="34" charset="0"/>
                <a:cs typeface="Times New Roman" panose="02020603050405020304" pitchFamily="18" charset="0"/>
              </a:rPr>
              <a:t> </a:t>
            </a:r>
            <a:endParaRPr lang="en-AU" dirty="0">
              <a:effectLst/>
              <a:latin typeface="Times New Roman" panose="02020603050405020304" pitchFamily="18" charset="0"/>
              <a:ea typeface="Century Gothic" panose="020B0502020202020204" pitchFamily="34" charset="0"/>
              <a:cs typeface="Times New Roman" panose="02020603050405020304" pitchFamily="18" charset="0"/>
            </a:endParaRPr>
          </a:p>
        </p:txBody>
      </p:sp>
      <p:sp>
        <p:nvSpPr>
          <p:cNvPr id="5" name="TextBox 4"/>
          <p:cNvSpPr txBox="1"/>
          <p:nvPr/>
        </p:nvSpPr>
        <p:spPr>
          <a:xfrm>
            <a:off x="260461" y="1090573"/>
            <a:ext cx="4913194" cy="523220"/>
          </a:xfrm>
          <a:prstGeom prst="rect">
            <a:avLst/>
          </a:prstGeom>
          <a:noFill/>
        </p:spPr>
        <p:txBody>
          <a:bodyPr wrap="square" rtlCol="0">
            <a:spAutoFit/>
          </a:bodyPr>
          <a:lstStyle/>
          <a:p>
            <a:r>
              <a:rPr lang="en-AU" sz="2800" dirty="0" smtClean="0">
                <a:solidFill>
                  <a:srgbClr val="92D050"/>
                </a:solidFill>
                <a:latin typeface="Times New Roman" panose="02020603050405020304" pitchFamily="18" charset="0"/>
                <a:cs typeface="Times New Roman" panose="02020603050405020304" pitchFamily="18" charset="0"/>
              </a:rPr>
              <a:t>Wentworth Point Public School</a:t>
            </a:r>
            <a:endParaRPr lang="en-AU" sz="2800" dirty="0">
              <a:solidFill>
                <a:srgbClr val="92D050"/>
              </a:solidFill>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8937" y="205540"/>
            <a:ext cx="1956138" cy="1756006"/>
          </a:xfrm>
          <a:prstGeom prst="rect">
            <a:avLst/>
          </a:prstGeom>
        </p:spPr>
      </p:pic>
      <p:sp>
        <p:nvSpPr>
          <p:cNvPr id="7" name="Rectangle 6"/>
          <p:cNvSpPr/>
          <p:nvPr/>
        </p:nvSpPr>
        <p:spPr>
          <a:xfrm>
            <a:off x="295743" y="1502474"/>
            <a:ext cx="4714803" cy="307777"/>
          </a:xfrm>
          <a:prstGeom prst="rect">
            <a:avLst/>
          </a:prstGeom>
        </p:spPr>
        <p:txBody>
          <a:bodyPr wrap="square">
            <a:spAutoFit/>
          </a:bodyPr>
          <a:lstStyle/>
          <a:p>
            <a:pPr>
              <a:spcAft>
                <a:spcPts val="0"/>
              </a:spcAft>
            </a:pPr>
            <a:r>
              <a:rPr lang="en-US" sz="1400" spc="20" dirty="0" smtClean="0">
                <a:solidFill>
                  <a:schemeClr val="accent5">
                    <a:lumMod val="75000"/>
                  </a:schemeClr>
                </a:solidFill>
                <a:effectLst/>
                <a:latin typeface="Times New Roman" panose="02020603050405020304" pitchFamily="18" charset="0"/>
                <a:ea typeface="Century Gothic" panose="020B0502020202020204" pitchFamily="34" charset="0"/>
                <a:cs typeface="Times New Roman" panose="02020603050405020304" pitchFamily="18" charset="0"/>
              </a:rPr>
              <a:t>GROWING OUR CHILDREN FOR THE FUTURE</a:t>
            </a:r>
            <a:r>
              <a:rPr lang="en-US" sz="1400" spc="20" dirty="0" smtClean="0">
                <a:effectLst/>
                <a:latin typeface="Times New Roman" panose="02020603050405020304" pitchFamily="18" charset="0"/>
                <a:ea typeface="Century Gothic" panose="020B0502020202020204" pitchFamily="34" charset="0"/>
                <a:cs typeface="Times New Roman" panose="02020603050405020304" pitchFamily="18" charset="0"/>
              </a:rPr>
              <a:t> </a:t>
            </a:r>
            <a:r>
              <a:rPr lang="en-AU" sz="1400" spc="20" dirty="0" smtClean="0">
                <a:effectLst/>
                <a:latin typeface="Times New Roman" panose="02020603050405020304" pitchFamily="18" charset="0"/>
                <a:cs typeface="Times New Roman" panose="02020603050405020304" pitchFamily="18" charset="0"/>
              </a:rPr>
              <a:t> </a:t>
            </a:r>
            <a:r>
              <a:rPr lang="en-US" sz="1400" dirty="0" smtClean="0">
                <a:effectLst/>
                <a:latin typeface="Times New Roman" panose="02020603050405020304" pitchFamily="18" charset="0"/>
                <a:ea typeface="Century Gothic" panose="020B0502020202020204" pitchFamily="34" charset="0"/>
                <a:cs typeface="Times New Roman" panose="02020603050405020304" pitchFamily="18" charset="0"/>
              </a:rPr>
              <a:t> </a:t>
            </a:r>
            <a:endParaRPr lang="en-AU" dirty="0">
              <a:effectLst/>
              <a:latin typeface="Times New Roman" panose="02020603050405020304" pitchFamily="18" charset="0"/>
              <a:ea typeface="Century Gothic" panose="020B0502020202020204" pitchFamily="34" charset="0"/>
              <a:cs typeface="Times New Roman" panose="02020603050405020304" pitchFamily="18" charset="0"/>
            </a:endParaRPr>
          </a:p>
        </p:txBody>
      </p:sp>
      <p:sp>
        <p:nvSpPr>
          <p:cNvPr id="8" name="TextBox 7"/>
          <p:cNvSpPr txBox="1"/>
          <p:nvPr/>
        </p:nvSpPr>
        <p:spPr>
          <a:xfrm>
            <a:off x="359548" y="1912238"/>
            <a:ext cx="4791519" cy="1107996"/>
          </a:xfrm>
          <a:prstGeom prst="rect">
            <a:avLst/>
          </a:prstGeom>
          <a:solidFill>
            <a:schemeClr val="bg1">
              <a:lumMod val="50000"/>
            </a:schemeClr>
          </a:solidFill>
          <a:ln w="25400">
            <a:noFill/>
          </a:ln>
        </p:spPr>
        <p:txBody>
          <a:bodyPr wrap="square" rtlCol="0">
            <a:spAutoFit/>
          </a:bodyPr>
          <a:lstStyle/>
          <a:p>
            <a:r>
              <a:rPr lang="en-US" b="1" dirty="0">
                <a:solidFill>
                  <a:srgbClr val="92D050"/>
                </a:solidFill>
                <a:latin typeface="Arial" panose="020B0604020202020204" pitchFamily="34" charset="0"/>
                <a:cs typeface="Arial" panose="020B0604020202020204" pitchFamily="34" charset="0"/>
              </a:rPr>
              <a:t>Is your child starting school next year?</a:t>
            </a:r>
            <a:endParaRPr lang="en-AU" b="1" dirty="0">
              <a:solidFill>
                <a:srgbClr val="92D050"/>
              </a:solidFill>
              <a:latin typeface="Arial" panose="020B0604020202020204" pitchFamily="34" charset="0"/>
              <a:cs typeface="Arial" panose="020B0604020202020204" pitchFamily="34" charset="0"/>
            </a:endParaRPr>
          </a:p>
          <a:p>
            <a:r>
              <a:rPr lang="en-US" sz="1200" dirty="0">
                <a:solidFill>
                  <a:schemeClr val="bg1"/>
                </a:solidFill>
                <a:latin typeface="Arial" panose="020B0604020202020204" pitchFamily="34" charset="0"/>
                <a:cs typeface="Arial" panose="020B0604020202020204" pitchFamily="34" charset="0"/>
              </a:rPr>
              <a:t>We are delighted to welcome you to </a:t>
            </a:r>
            <a:r>
              <a:rPr lang="en-US" sz="1200" dirty="0" smtClean="0">
                <a:solidFill>
                  <a:schemeClr val="bg1"/>
                </a:solidFill>
                <a:latin typeface="Arial" panose="020B0604020202020204" pitchFamily="34" charset="0"/>
                <a:cs typeface="Arial" panose="020B0604020202020204" pitchFamily="34" charset="0"/>
              </a:rPr>
              <a:t>our 2019 Kindergarten classes. </a:t>
            </a:r>
            <a:endParaRPr lang="en-AU" sz="1200" dirty="0">
              <a:solidFill>
                <a:schemeClr val="bg1"/>
              </a:solidFill>
              <a:latin typeface="Arial" panose="020B0604020202020204" pitchFamily="34" charset="0"/>
              <a:cs typeface="Arial" panose="020B0604020202020204" pitchFamily="34" charset="0"/>
            </a:endParaRPr>
          </a:p>
          <a:p>
            <a:r>
              <a:rPr lang="en-US" sz="1200" dirty="0">
                <a:solidFill>
                  <a:schemeClr val="bg1"/>
                </a:solidFill>
                <a:latin typeface="Arial" panose="020B0604020202020204" pitchFamily="34" charset="0"/>
                <a:cs typeface="Arial" panose="020B0604020202020204" pitchFamily="34" charset="0"/>
              </a:rPr>
              <a:t>Please join us for the range of events we </a:t>
            </a:r>
            <a:r>
              <a:rPr lang="en-US" sz="1200" dirty="0" smtClean="0">
                <a:solidFill>
                  <a:schemeClr val="bg1"/>
                </a:solidFill>
                <a:latin typeface="Arial" panose="020B0604020202020204" pitchFamily="34" charset="0"/>
                <a:cs typeface="Arial" panose="020B0604020202020204" pitchFamily="34" charset="0"/>
              </a:rPr>
              <a:t>have planned for our Kindergarten children and their </a:t>
            </a:r>
            <a:r>
              <a:rPr lang="en-US" sz="1200" dirty="0" smtClean="0">
                <a:solidFill>
                  <a:schemeClr val="bg1"/>
                </a:solidFill>
                <a:latin typeface="Arial" panose="020B0604020202020204" pitchFamily="34" charset="0"/>
                <a:cs typeface="Arial" panose="020B0604020202020204" pitchFamily="34" charset="0"/>
              </a:rPr>
              <a:t>families. </a:t>
            </a:r>
            <a:r>
              <a:rPr lang="en-US" sz="1200" b="1" dirty="0" smtClean="0">
                <a:solidFill>
                  <a:srgbClr val="FF0000"/>
                </a:solidFill>
                <a:latin typeface="Arial" panose="020B0604020202020204" pitchFamily="34" charset="0"/>
                <a:cs typeface="Arial" panose="020B0604020202020204" pitchFamily="34" charset="0"/>
              </a:rPr>
              <a:t>Enrolments begin on  Wednesday 25 July, 2018.</a:t>
            </a:r>
            <a:endParaRPr lang="en-AU" sz="1200" b="1" dirty="0">
              <a:solidFill>
                <a:srgbClr val="FF0000"/>
              </a:solidFill>
              <a:latin typeface="Arial" panose="020B0604020202020204" pitchFamily="34" charset="0"/>
              <a:cs typeface="Arial" panose="020B0604020202020204" pitchFamily="34" charset="0"/>
            </a:endParaRPr>
          </a:p>
        </p:txBody>
      </p:sp>
      <p:sp>
        <p:nvSpPr>
          <p:cNvPr id="9" name="Rectangle 8"/>
          <p:cNvSpPr/>
          <p:nvPr/>
        </p:nvSpPr>
        <p:spPr>
          <a:xfrm>
            <a:off x="5173655" y="1912238"/>
            <a:ext cx="2237226" cy="5291192"/>
          </a:xfrm>
          <a:prstGeom prst="rect">
            <a:avLst/>
          </a:prstGeom>
          <a:solidFill>
            <a:schemeClr val="bg1">
              <a:lumMod val="50000"/>
            </a:schemeClr>
          </a:solidFill>
        </p:spPr>
        <p:txBody>
          <a:bodyPr wrap="square">
            <a:spAutoFit/>
          </a:bodyPr>
          <a:lstStyle/>
          <a:p>
            <a:pPr marL="83820" marR="178435" indent="-1905" algn="ctr">
              <a:lnSpc>
                <a:spcPct val="105000"/>
              </a:lnSpc>
              <a:spcBef>
                <a:spcPts val="395"/>
              </a:spcBef>
              <a:spcAft>
                <a:spcPts val="0"/>
              </a:spcAft>
            </a:pPr>
            <a:endParaRPr lang="en-US" sz="14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p>
            <a:pPr marL="83820" marR="178435" indent="-1905" algn="ctr">
              <a:lnSpc>
                <a:spcPct val="105000"/>
              </a:lnSpc>
              <a:spcBef>
                <a:spcPts val="395"/>
              </a:spcBef>
              <a:spcAft>
                <a:spcPts val="0"/>
              </a:spcAft>
            </a:pPr>
            <a:endParaRPr lang="en-US" sz="1400" dirty="0">
              <a:solidFill>
                <a:schemeClr val="bg1"/>
              </a:solidFill>
              <a:latin typeface="Arial" panose="020B0604020202020204" pitchFamily="34" charset="0"/>
              <a:ea typeface="Century Gothic" panose="020B0502020202020204" pitchFamily="34" charset="0"/>
              <a:cs typeface="Arial" panose="020B0604020202020204" pitchFamily="34" charset="0"/>
            </a:endParaRPr>
          </a:p>
          <a:p>
            <a:pPr marL="83820" marR="178435" indent="-1905" algn="ctr">
              <a:lnSpc>
                <a:spcPct val="105000"/>
              </a:lnSpc>
              <a:spcBef>
                <a:spcPts val="395"/>
              </a:spcBef>
              <a:spcAft>
                <a:spcPts val="0"/>
              </a:spcAft>
            </a:pPr>
            <a:endParaRPr lang="en-US" sz="14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p>
            <a:pPr marL="83820" marR="178435" indent="-1905" algn="ctr">
              <a:lnSpc>
                <a:spcPct val="105000"/>
              </a:lnSpc>
              <a:spcBef>
                <a:spcPts val="395"/>
              </a:spcBef>
              <a:spcAft>
                <a:spcPts val="0"/>
              </a:spcAft>
            </a:pPr>
            <a:endParaRPr lang="en-US" sz="1400" dirty="0">
              <a:solidFill>
                <a:schemeClr val="bg1"/>
              </a:solidFill>
              <a:latin typeface="Arial" panose="020B0604020202020204" pitchFamily="34" charset="0"/>
              <a:ea typeface="Century Gothic" panose="020B0502020202020204" pitchFamily="34" charset="0"/>
              <a:cs typeface="Arial" panose="020B0604020202020204" pitchFamily="34" charset="0"/>
            </a:endParaRPr>
          </a:p>
          <a:p>
            <a:pPr marL="83820" marR="178435" indent="-1905" algn="ctr">
              <a:lnSpc>
                <a:spcPct val="105000"/>
              </a:lnSpc>
              <a:spcBef>
                <a:spcPts val="395"/>
              </a:spcBef>
              <a:spcAft>
                <a:spcPts val="0"/>
              </a:spcAft>
            </a:pPr>
            <a:endParaRPr lang="en-US" sz="14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p>
            <a:pPr marL="83820" marR="178435" indent="-1905">
              <a:lnSpc>
                <a:spcPct val="105000"/>
              </a:lnSpc>
              <a:spcBef>
                <a:spcPts val="395"/>
              </a:spcBef>
              <a:spcAft>
                <a:spcPts val="0"/>
              </a:spcAft>
            </a:pPr>
            <a:endParaRPr lang="en-US" sz="1400" dirty="0">
              <a:solidFill>
                <a:schemeClr val="bg1"/>
              </a:solidFill>
              <a:latin typeface="Arial" panose="020B0604020202020204" pitchFamily="34" charset="0"/>
              <a:ea typeface="Century Gothic" panose="020B0502020202020204" pitchFamily="34" charset="0"/>
              <a:cs typeface="Arial" panose="020B0604020202020204" pitchFamily="34" charset="0"/>
            </a:endParaRPr>
          </a:p>
          <a:p>
            <a:pPr marL="83820" marR="178435" indent="-1905">
              <a:lnSpc>
                <a:spcPct val="105000"/>
              </a:lnSpc>
              <a:spcBef>
                <a:spcPts val="395"/>
              </a:spcBef>
              <a:spcAft>
                <a:spcPts val="0"/>
              </a:spcAft>
            </a:pPr>
            <a:r>
              <a:rPr lang="en-US"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rPr>
              <a:t>It is with pleasure that  </a:t>
            </a:r>
            <a:r>
              <a:rPr lang="en-US" sz="1200" dirty="0" smtClean="0">
                <a:solidFill>
                  <a:schemeClr val="bg1"/>
                </a:solidFill>
                <a:latin typeface="Arial" panose="020B0604020202020204" pitchFamily="34" charset="0"/>
                <a:ea typeface="Century Gothic" panose="020B0502020202020204" pitchFamily="34" charset="0"/>
                <a:cs typeface="Arial" panose="020B0604020202020204" pitchFamily="34" charset="0"/>
              </a:rPr>
              <a:t>I </a:t>
            </a:r>
            <a:r>
              <a:rPr lang="en-US"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rPr>
              <a:t>welcome you to Wentworth Point Public School. </a:t>
            </a:r>
          </a:p>
          <a:p>
            <a:pPr marL="83820" marR="178435" indent="-1905">
              <a:lnSpc>
                <a:spcPct val="105000"/>
              </a:lnSpc>
              <a:spcBef>
                <a:spcPts val="395"/>
              </a:spcBef>
              <a:spcAft>
                <a:spcPts val="0"/>
              </a:spcAft>
            </a:pPr>
            <a:r>
              <a:rPr lang="en-US"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rPr>
              <a:t>I pledge to </a:t>
            </a:r>
            <a:r>
              <a:rPr lang="en-US" sz="1200" dirty="0" smtClean="0">
                <a:solidFill>
                  <a:schemeClr val="bg1"/>
                </a:solidFill>
                <a:latin typeface="Arial" panose="020B0604020202020204" pitchFamily="34" charset="0"/>
                <a:ea typeface="Century Gothic" panose="020B0502020202020204" pitchFamily="34" charset="0"/>
                <a:cs typeface="Arial" panose="020B0604020202020204" pitchFamily="34" charset="0"/>
              </a:rPr>
              <a:t>place the learning and well-being of your children at the centre of all my decision making and actions. </a:t>
            </a:r>
            <a:endParaRPr lang="en-US"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p>
            <a:pPr marL="83820" marR="178435" indent="-1905">
              <a:lnSpc>
                <a:spcPct val="105000"/>
              </a:lnSpc>
              <a:spcBef>
                <a:spcPts val="395"/>
              </a:spcBef>
              <a:spcAft>
                <a:spcPts val="0"/>
              </a:spcAft>
            </a:pPr>
            <a:r>
              <a:rPr lang="en-US"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rPr>
              <a:t>I look forward to meeting you and your children.</a:t>
            </a:r>
          </a:p>
          <a:p>
            <a:pPr marL="46990" marR="140970">
              <a:lnSpc>
                <a:spcPct val="105000"/>
              </a:lnSpc>
              <a:spcBef>
                <a:spcPts val="620"/>
              </a:spcBef>
              <a:spcAft>
                <a:spcPts val="0"/>
              </a:spcAft>
            </a:pPr>
            <a:r>
              <a:rPr lang="en-US" sz="1200" dirty="0" smtClean="0">
                <a:solidFill>
                  <a:schemeClr val="bg1"/>
                </a:solidFill>
                <a:latin typeface="Arial" panose="020B0604020202020204" pitchFamily="34" charset="0"/>
                <a:ea typeface="Century Gothic" panose="020B0502020202020204" pitchFamily="34" charset="0"/>
                <a:cs typeface="Arial" panose="020B0604020202020204" pitchFamily="34" charset="0"/>
              </a:rPr>
              <a:t>Rose Manousaridis</a:t>
            </a:r>
            <a:br>
              <a:rPr lang="en-US" sz="1200" dirty="0" smtClean="0">
                <a:solidFill>
                  <a:schemeClr val="bg1"/>
                </a:solidFill>
                <a:latin typeface="Arial" panose="020B0604020202020204" pitchFamily="34" charset="0"/>
                <a:ea typeface="Century Gothic" panose="020B0502020202020204" pitchFamily="34" charset="0"/>
                <a:cs typeface="Arial" panose="020B0604020202020204" pitchFamily="34" charset="0"/>
              </a:rPr>
            </a:br>
            <a:r>
              <a:rPr lang="en-US" sz="1200" dirty="0" smtClean="0">
                <a:solidFill>
                  <a:schemeClr val="bg1"/>
                </a:solidFill>
                <a:latin typeface="Arial" panose="020B0604020202020204" pitchFamily="34" charset="0"/>
                <a:ea typeface="Century Gothic" panose="020B0502020202020204" pitchFamily="34" charset="0"/>
                <a:cs typeface="Arial" panose="020B0604020202020204" pitchFamily="34" charset="0"/>
              </a:rPr>
              <a:t>Principal</a:t>
            </a:r>
            <a:endParaRPr lang="en-AU"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p>
            <a:pPr marR="404495" algn="ctr">
              <a:lnSpc>
                <a:spcPts val="1310"/>
              </a:lnSpc>
              <a:spcAft>
                <a:spcPts val="0"/>
              </a:spcAft>
            </a:pPr>
            <a:endParaRPr lang="en-US" sz="1200"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p>
            <a:pPr marR="404495">
              <a:lnSpc>
                <a:spcPts val="1310"/>
              </a:lnSpc>
            </a:pPr>
            <a:r>
              <a:rPr lang="en-US" sz="1200" b="1" dirty="0" smtClean="0">
                <a:solidFill>
                  <a:schemeClr val="bg1"/>
                </a:solidFill>
                <a:latin typeface="Arial" panose="020B0604020202020204" pitchFamily="34" charset="0"/>
                <a:ea typeface="Century Gothic" panose="020B0502020202020204" pitchFamily="34" charset="0"/>
                <a:cs typeface="Arial" panose="020B0604020202020204" pitchFamily="34" charset="0"/>
              </a:rPr>
              <a:t>Please phone 97486260 if you have any questions.</a:t>
            </a:r>
          </a:p>
          <a:p>
            <a:pPr marR="404495">
              <a:lnSpc>
                <a:spcPts val="1310"/>
              </a:lnSpc>
              <a:spcAft>
                <a:spcPts val="0"/>
              </a:spcAft>
            </a:pPr>
            <a:r>
              <a:rPr lang="en-US" sz="1200" b="1"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rPr>
              <a:t> </a:t>
            </a:r>
            <a:endParaRPr lang="en-AU" sz="1200" b="1" dirty="0" smtClean="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p:txBody>
      </p:sp>
      <p:sp>
        <p:nvSpPr>
          <p:cNvPr id="28" name="Rectangle 24"/>
          <p:cNvSpPr>
            <a:spLocks noChangeArrowheads="1"/>
          </p:cNvSpPr>
          <p:nvPr/>
        </p:nvSpPr>
        <p:spPr bwMode="auto">
          <a:xfrm>
            <a:off x="152400" y="614363"/>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chemeClr val="tx1"/>
              </a:solidFill>
              <a:effectLst/>
              <a:latin typeface="Arial" panose="020B0604020202020204" pitchFamily="34" charset="0"/>
              <a:ea typeface="Century Gothic" panose="020B0502020202020204" pitchFamily="34" charset="0"/>
              <a:cs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t/>
            </a:r>
            <a:br>
              <a:rPr kumimoji="0" lang="en-US" altLang="en-US" sz="1000" b="0" i="0" u="none" strike="noStrike" cap="none" normalizeH="0" baseline="0" dirty="0" smtClean="0">
                <a:ln>
                  <a:noFill/>
                </a:ln>
                <a:solidFill>
                  <a:schemeClr val="tx1"/>
                </a:solidFill>
                <a:effectLst/>
                <a:latin typeface="Arial" panose="020B0604020202020204" pitchFamily="34" charset="0"/>
                <a:ea typeface="Century Gothic" panose="020B0502020202020204" pitchFamily="34" charset="0"/>
                <a:cs typeface="Century Gothic" panose="020B0502020202020204" pitchFamily="34" charset="0"/>
              </a:rPr>
            </a:br>
            <a:endParaRPr kumimoji="0" lang="en-AU" altLang="en-US" sz="5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AU"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1" name="TextBox 30"/>
          <p:cNvSpPr txBox="1"/>
          <p:nvPr/>
        </p:nvSpPr>
        <p:spPr>
          <a:xfrm>
            <a:off x="519289" y="2937555"/>
            <a:ext cx="4309018" cy="7632859"/>
          </a:xfrm>
          <a:prstGeom prst="rect">
            <a:avLst/>
          </a:prstGeom>
          <a:noFill/>
        </p:spPr>
        <p:txBody>
          <a:bodyPr wrap="square" rtlCol="0">
            <a:spAutoFit/>
          </a:bodyPr>
          <a:lstStyle/>
          <a:p>
            <a:r>
              <a:rPr lang="en-AU" b="1" dirty="0" smtClean="0">
                <a:solidFill>
                  <a:srgbClr val="92D050"/>
                </a:solidFill>
                <a:latin typeface="Arial" panose="020B0604020202020204" pitchFamily="34" charset="0"/>
                <a:cs typeface="Arial" panose="020B0604020202020204" pitchFamily="34" charset="0"/>
              </a:rPr>
              <a:t>Starting School Information Evening </a:t>
            </a:r>
          </a:p>
          <a:p>
            <a:r>
              <a:rPr lang="en-AU" sz="1400" dirty="0" smtClean="0">
                <a:solidFill>
                  <a:schemeClr val="accent5">
                    <a:lumMod val="75000"/>
                  </a:schemeClr>
                </a:solidFill>
                <a:latin typeface="Arial" panose="020B0604020202020204" pitchFamily="34" charset="0"/>
                <a:cs typeface="Arial" panose="020B0604020202020204" pitchFamily="34" charset="0"/>
              </a:rPr>
              <a:t>Wednesday 31 October, 2018</a:t>
            </a:r>
          </a:p>
          <a:p>
            <a:r>
              <a:rPr lang="en-AU" sz="1400" dirty="0" smtClean="0">
                <a:solidFill>
                  <a:schemeClr val="accent5">
                    <a:lumMod val="75000"/>
                  </a:schemeClr>
                </a:solidFill>
                <a:latin typeface="Arial" panose="020B0604020202020204" pitchFamily="34" charset="0"/>
                <a:cs typeface="Arial" panose="020B0604020202020204" pitchFamily="34" charset="0"/>
              </a:rPr>
              <a:t>7.00pm</a:t>
            </a:r>
            <a:endParaRPr lang="en-AU" sz="1400" b="1" dirty="0" smtClean="0">
              <a:solidFill>
                <a:schemeClr val="accent5">
                  <a:lumMod val="75000"/>
                </a:schemeClr>
              </a:solidFill>
              <a:latin typeface="Arial" panose="020B0604020202020204" pitchFamily="34" charset="0"/>
              <a:cs typeface="Arial" panose="020B0604020202020204" pitchFamily="34" charset="0"/>
            </a:endParaRPr>
          </a:p>
          <a:p>
            <a:endParaRPr lang="en-AU" sz="1000" dirty="0" smtClean="0">
              <a:latin typeface="Arial" panose="020B0604020202020204" pitchFamily="34" charset="0"/>
              <a:cs typeface="Arial" panose="020B0604020202020204" pitchFamily="34" charset="0"/>
            </a:endParaRPr>
          </a:p>
          <a:p>
            <a:r>
              <a:rPr lang="en-AU" sz="1000" dirty="0" smtClean="0">
                <a:latin typeface="Arial" panose="020B0604020202020204" pitchFamily="34" charset="0"/>
                <a:cs typeface="Arial" panose="020B0604020202020204" pitchFamily="34" charset="0"/>
              </a:rPr>
              <a:t>This is an important information session for parents and carers. We will talk through what you can expect for your child at  school including our approach to student wellbeing, an overview of curriculum, parent and carer involvement in learning, and strategies for preparing your child for school. This is also a great opportunity to have a look at our facilities and  for you to meet other parents and ask questions.</a:t>
            </a:r>
          </a:p>
          <a:p>
            <a:endParaRPr lang="en-AU" dirty="0" smtClean="0">
              <a:latin typeface="Arial" panose="020B0604020202020204" pitchFamily="34" charset="0"/>
              <a:cs typeface="Arial" panose="020B0604020202020204" pitchFamily="34" charset="0"/>
            </a:endParaRPr>
          </a:p>
          <a:p>
            <a:r>
              <a:rPr lang="en-AU" b="1" dirty="0" smtClean="0">
                <a:solidFill>
                  <a:srgbClr val="92D050"/>
                </a:solidFill>
                <a:latin typeface="Arial" panose="020B0604020202020204" pitchFamily="34" charset="0"/>
                <a:cs typeface="Arial" panose="020B0604020202020204" pitchFamily="34" charset="0"/>
              </a:rPr>
              <a:t>Orientation Program</a:t>
            </a:r>
          </a:p>
          <a:p>
            <a:r>
              <a:rPr lang="en-AU" sz="1400" dirty="0" smtClean="0">
                <a:solidFill>
                  <a:schemeClr val="accent5">
                    <a:lumMod val="75000"/>
                  </a:schemeClr>
                </a:solidFill>
                <a:latin typeface="Arial" panose="020B0604020202020204" pitchFamily="34" charset="0"/>
                <a:cs typeface="Arial" panose="020B0604020202020204" pitchFamily="34" charset="0"/>
              </a:rPr>
              <a:t>Wednesday 14, 21, 28 November, 2018</a:t>
            </a:r>
          </a:p>
          <a:p>
            <a:r>
              <a:rPr lang="en-AU" sz="1400" dirty="0" smtClean="0">
                <a:solidFill>
                  <a:schemeClr val="accent5">
                    <a:lumMod val="75000"/>
                  </a:schemeClr>
                </a:solidFill>
                <a:latin typeface="Arial" panose="020B0604020202020204" pitchFamily="34" charset="0"/>
                <a:cs typeface="Arial" panose="020B0604020202020204" pitchFamily="34" charset="0"/>
              </a:rPr>
              <a:t>9.00 am -10.15am</a:t>
            </a:r>
            <a:endParaRPr lang="en-AU" sz="1400" b="1" dirty="0" smtClean="0">
              <a:solidFill>
                <a:schemeClr val="accent5">
                  <a:lumMod val="75000"/>
                </a:schemeClr>
              </a:solidFill>
              <a:latin typeface="Arial" panose="020B0604020202020204" pitchFamily="34" charset="0"/>
              <a:cs typeface="Arial" panose="020B0604020202020204" pitchFamily="34" charset="0"/>
            </a:endParaRPr>
          </a:p>
          <a:p>
            <a:endParaRPr lang="en-AU" sz="1200" dirty="0" smtClean="0">
              <a:latin typeface="Arial" panose="020B0604020202020204" pitchFamily="34" charset="0"/>
              <a:cs typeface="Arial" panose="020B0604020202020204" pitchFamily="34" charset="0"/>
            </a:endParaRPr>
          </a:p>
          <a:p>
            <a:r>
              <a:rPr lang="en-AU" sz="1000" dirty="0" smtClean="0">
                <a:latin typeface="Arial" panose="020B0604020202020204" pitchFamily="34" charset="0"/>
                <a:cs typeface="Arial" panose="020B0604020202020204" pitchFamily="34" charset="0"/>
              </a:rPr>
              <a:t>You and your kindergarten child, joining us in 2019, are invited to three ‘getting to know you’ mornings as part of our Orientation Program. We offer three sessions because usually children are quite shy during the first one, so by the second and third sessions they are ready to show us everything they can do. During these sessions parents will learn more about how to support their children and the school. </a:t>
            </a:r>
          </a:p>
          <a:p>
            <a:endParaRPr lang="en-AU" dirty="0" smtClean="0">
              <a:latin typeface="Arial" panose="020B0604020202020204" pitchFamily="34" charset="0"/>
              <a:cs typeface="Arial" panose="020B0604020202020204" pitchFamily="34" charset="0"/>
            </a:endParaRPr>
          </a:p>
          <a:p>
            <a:r>
              <a:rPr lang="en-AU" b="1" dirty="0" smtClean="0">
                <a:solidFill>
                  <a:srgbClr val="92D050"/>
                </a:solidFill>
                <a:latin typeface="Arial" panose="020B0604020202020204" pitchFamily="34" charset="0"/>
                <a:cs typeface="Arial" panose="020B0604020202020204" pitchFamily="34" charset="0"/>
              </a:rPr>
              <a:t>Best Start Kindergarten Assessment Period</a:t>
            </a:r>
          </a:p>
          <a:p>
            <a:r>
              <a:rPr lang="en-AU" sz="1400" dirty="0" smtClean="0">
                <a:solidFill>
                  <a:schemeClr val="accent5">
                    <a:lumMod val="75000"/>
                  </a:schemeClr>
                </a:solidFill>
                <a:latin typeface="Arial" panose="020B0604020202020204" pitchFamily="34" charset="0"/>
                <a:cs typeface="Arial" panose="020B0604020202020204" pitchFamily="34" charset="0"/>
              </a:rPr>
              <a:t>Wednesday 30 January 2019  – </a:t>
            </a:r>
            <a:r>
              <a:rPr lang="en-AU" sz="1400" dirty="0">
                <a:solidFill>
                  <a:schemeClr val="accent5">
                    <a:lumMod val="75000"/>
                  </a:schemeClr>
                </a:solidFill>
                <a:latin typeface="Arial" panose="020B0604020202020204" pitchFamily="34" charset="0"/>
                <a:cs typeface="Arial" panose="020B0604020202020204" pitchFamily="34" charset="0"/>
              </a:rPr>
              <a:t> </a:t>
            </a:r>
            <a:r>
              <a:rPr lang="en-AU" sz="1400" dirty="0" smtClean="0">
                <a:solidFill>
                  <a:schemeClr val="accent5">
                    <a:lumMod val="75000"/>
                  </a:schemeClr>
                </a:solidFill>
                <a:latin typeface="Arial" panose="020B0604020202020204" pitchFamily="34" charset="0"/>
                <a:cs typeface="Arial" panose="020B0604020202020204" pitchFamily="34" charset="0"/>
              </a:rPr>
              <a:t>Tuesday 5 February 2019</a:t>
            </a:r>
          </a:p>
          <a:p>
            <a:r>
              <a:rPr lang="en-AU" sz="1400" b="1" dirty="0" smtClean="0">
                <a:solidFill>
                  <a:schemeClr val="accent5">
                    <a:lumMod val="75000"/>
                  </a:schemeClr>
                </a:solidFill>
                <a:latin typeface="Arial" panose="020B0604020202020204" pitchFamily="34" charset="0"/>
                <a:cs typeface="Arial" panose="020B0604020202020204" pitchFamily="34" charset="0"/>
              </a:rPr>
              <a:t>Wentworth Point Public School</a:t>
            </a:r>
          </a:p>
          <a:p>
            <a:endParaRPr lang="en-AU" sz="1200" dirty="0" smtClean="0">
              <a:latin typeface="Arial" panose="020B0604020202020204" pitchFamily="34" charset="0"/>
              <a:cs typeface="Arial" panose="020B0604020202020204" pitchFamily="34" charset="0"/>
            </a:endParaRPr>
          </a:p>
          <a:p>
            <a:r>
              <a:rPr lang="en-AU" sz="1000" dirty="0" smtClean="0">
                <a:latin typeface="Arial" panose="020B0604020202020204" pitchFamily="34" charset="0"/>
                <a:cs typeface="Arial" panose="020B0604020202020204" pitchFamily="34" charset="0"/>
              </a:rPr>
              <a:t>You will receive a letter advising you of  the time of your </a:t>
            </a:r>
            <a:r>
              <a:rPr lang="en-AU" sz="1000" i="1" dirty="0" smtClean="0">
                <a:latin typeface="Arial" panose="020B0604020202020204" pitchFamily="34" charset="0"/>
                <a:cs typeface="Arial" panose="020B0604020202020204" pitchFamily="34" charset="0"/>
              </a:rPr>
              <a:t>Best Start Kindergarten Assessment </a:t>
            </a:r>
            <a:r>
              <a:rPr lang="en-AU" sz="1000" dirty="0" smtClean="0">
                <a:latin typeface="Arial" panose="020B0604020202020204" pitchFamily="34" charset="0"/>
                <a:cs typeface="Arial" panose="020B0604020202020204" pitchFamily="34" charset="0"/>
              </a:rPr>
              <a:t>session</a:t>
            </a:r>
            <a:r>
              <a:rPr lang="en-AU" sz="1000" i="1" dirty="0">
                <a:latin typeface="Arial" panose="020B0604020202020204" pitchFamily="34" charset="0"/>
                <a:cs typeface="Arial" panose="020B0604020202020204" pitchFamily="34" charset="0"/>
              </a:rPr>
              <a:t> </a:t>
            </a:r>
            <a:r>
              <a:rPr lang="en-AU" sz="1000" dirty="0" smtClean="0">
                <a:latin typeface="Arial" panose="020B0604020202020204" pitchFamily="34" charset="0"/>
                <a:cs typeface="Arial" panose="020B0604020202020204" pitchFamily="34" charset="0"/>
              </a:rPr>
              <a:t>which is </a:t>
            </a:r>
            <a:r>
              <a:rPr lang="en-AU" sz="1000" i="1" dirty="0" smtClean="0">
                <a:latin typeface="Arial" panose="020B0604020202020204" pitchFamily="34" charset="0"/>
                <a:cs typeface="Arial" panose="020B0604020202020204" pitchFamily="34" charset="0"/>
              </a:rPr>
              <a:t> </a:t>
            </a:r>
            <a:r>
              <a:rPr lang="en-AU" sz="1000" dirty="0" smtClean="0">
                <a:latin typeface="Arial" panose="020B0604020202020204" pitchFamily="34" charset="0"/>
                <a:cs typeface="Arial" panose="020B0604020202020204" pitchFamily="34" charset="0"/>
              </a:rPr>
              <a:t>designed to identify the literacy and numeracy knowledge of your child so we can tailor their learning to their skills.  Each assessment is done before Kindergarten starts, and takes approximately 40 minutes. Parents are required to remain at the school for the duration of the assessment. </a:t>
            </a:r>
          </a:p>
          <a:p>
            <a:endParaRPr lang="en-AU" sz="1000" dirty="0" smtClean="0">
              <a:latin typeface="Arial" panose="020B0604020202020204" pitchFamily="34" charset="0"/>
              <a:cs typeface="Arial" panose="020B0604020202020204" pitchFamily="34" charset="0"/>
            </a:endParaRPr>
          </a:p>
          <a:p>
            <a:r>
              <a:rPr lang="en-AU" sz="1000" i="1" dirty="0">
                <a:latin typeface="Andalus" panose="02020603050405020304" pitchFamily="18" charset="-78"/>
                <a:cs typeface="Andalus" panose="02020603050405020304" pitchFamily="18" charset="-78"/>
              </a:rPr>
              <a:t>Our school acknowledges the </a:t>
            </a:r>
            <a:r>
              <a:rPr lang="en-AU" sz="1000" i="1" dirty="0" err="1">
                <a:latin typeface="Andalus" panose="02020603050405020304" pitchFamily="18" charset="-78"/>
                <a:cs typeface="Andalus" panose="02020603050405020304" pitchFamily="18" charset="-78"/>
              </a:rPr>
              <a:t>Wangal</a:t>
            </a:r>
            <a:r>
              <a:rPr lang="en-AU" sz="1000" i="1" dirty="0">
                <a:latin typeface="Andalus" panose="02020603050405020304" pitchFamily="18" charset="-78"/>
                <a:cs typeface="Andalus" panose="02020603050405020304" pitchFamily="18" charset="-78"/>
              </a:rPr>
              <a:t> people of the </a:t>
            </a:r>
            <a:r>
              <a:rPr lang="en-AU" sz="1000" i="1" dirty="0" err="1">
                <a:latin typeface="Andalus" panose="02020603050405020304" pitchFamily="18" charset="-78"/>
                <a:cs typeface="Andalus" panose="02020603050405020304" pitchFamily="18" charset="-78"/>
              </a:rPr>
              <a:t>Eora</a:t>
            </a:r>
            <a:r>
              <a:rPr lang="en-AU" sz="1000" i="1" dirty="0">
                <a:latin typeface="Andalus" panose="02020603050405020304" pitchFamily="18" charset="-78"/>
                <a:cs typeface="Andalus" panose="02020603050405020304" pitchFamily="18" charset="-78"/>
              </a:rPr>
              <a:t> Nation, who are the traditional custodians of the land along the southern shore of the Parramatta River and pay  </a:t>
            </a:r>
            <a:r>
              <a:rPr lang="en-AU" sz="1000" i="1" dirty="0" smtClean="0">
                <a:latin typeface="Andalus" panose="02020603050405020304" pitchFamily="18" charset="-78"/>
                <a:cs typeface="Andalus" panose="02020603050405020304" pitchFamily="18" charset="-78"/>
              </a:rPr>
              <a:t>our  </a:t>
            </a:r>
            <a:r>
              <a:rPr lang="en-AU" sz="1000" i="1" dirty="0">
                <a:latin typeface="Andalus" panose="02020603050405020304" pitchFamily="18" charset="-78"/>
                <a:cs typeface="Andalus" panose="02020603050405020304" pitchFamily="18" charset="-78"/>
              </a:rPr>
              <a:t>respects to the Elders, both past and present, and to those of the future, for they hold the memories, the traditions, the cultures and the hopes of Aboriginal Australia.</a:t>
            </a:r>
            <a:endParaRPr lang="en-AU" sz="1000" dirty="0">
              <a:latin typeface="Andalus" panose="02020603050405020304" pitchFamily="18" charset="-78"/>
              <a:cs typeface="Andalus" panose="02020603050405020304" pitchFamily="18" charset="-78"/>
            </a:endParaRPr>
          </a:p>
          <a:p>
            <a:endParaRPr lang="en-AU" sz="1000" dirty="0" smtClean="0">
              <a:latin typeface="Arial" panose="020B0604020202020204" pitchFamily="34" charset="0"/>
              <a:cs typeface="Arial" panose="020B0604020202020204" pitchFamily="34" charset="0"/>
            </a:endParaRPr>
          </a:p>
        </p:txBody>
      </p:sp>
      <p:sp>
        <p:nvSpPr>
          <p:cNvPr id="2048" name="TextBox 2047"/>
          <p:cNvSpPr txBox="1"/>
          <p:nvPr/>
        </p:nvSpPr>
        <p:spPr>
          <a:xfrm>
            <a:off x="5173655" y="9315450"/>
            <a:ext cx="2249573" cy="1200329"/>
          </a:xfrm>
          <a:prstGeom prst="rect">
            <a:avLst/>
          </a:prstGeom>
          <a:solidFill>
            <a:schemeClr val="bg1">
              <a:lumMod val="50000"/>
            </a:schemeClr>
          </a:solidFill>
        </p:spPr>
        <p:txBody>
          <a:bodyPr wrap="square" rtlCol="0">
            <a:spAutoFit/>
          </a:bodyPr>
          <a:lstStyle/>
          <a:p>
            <a:r>
              <a:rPr lang="en-AU" sz="1200" b="1" dirty="0" smtClean="0">
                <a:solidFill>
                  <a:srgbClr val="92D050"/>
                </a:solidFill>
                <a:latin typeface="Arial" panose="020B0604020202020204" pitchFamily="34" charset="0"/>
                <a:cs typeface="Arial" panose="020B0604020202020204" pitchFamily="34" charset="0"/>
              </a:rPr>
              <a:t>MARK IT IN YOUR DIARY!</a:t>
            </a:r>
          </a:p>
          <a:p>
            <a:r>
              <a:rPr lang="en-AU" sz="1200" b="1" dirty="0" smtClean="0">
                <a:solidFill>
                  <a:schemeClr val="accent5">
                    <a:lumMod val="75000"/>
                  </a:schemeClr>
                </a:solidFill>
                <a:latin typeface="Arial" panose="020B0604020202020204" pitchFamily="34" charset="0"/>
                <a:cs typeface="Arial" panose="020B0604020202020204" pitchFamily="34" charset="0"/>
              </a:rPr>
              <a:t>First Day of Kindergarten: </a:t>
            </a:r>
            <a:r>
              <a:rPr lang="en-AU" sz="2400" dirty="0" smtClean="0">
                <a:solidFill>
                  <a:schemeClr val="bg1"/>
                </a:solidFill>
                <a:latin typeface="Arial" panose="020B0604020202020204" pitchFamily="34" charset="0"/>
                <a:cs typeface="Arial" panose="020B0604020202020204" pitchFamily="34" charset="0"/>
              </a:rPr>
              <a:t>Wednesday </a:t>
            </a:r>
            <a:r>
              <a:rPr lang="en-AU" sz="2400" smtClean="0">
                <a:solidFill>
                  <a:schemeClr val="bg1"/>
                </a:solidFill>
                <a:latin typeface="Arial" panose="020B0604020202020204" pitchFamily="34" charset="0"/>
                <a:cs typeface="Arial" panose="020B0604020202020204" pitchFamily="34" charset="0"/>
              </a:rPr>
              <a:t>6 </a:t>
            </a:r>
            <a:r>
              <a:rPr lang="en-AU" sz="2400" dirty="0" smtClean="0">
                <a:solidFill>
                  <a:schemeClr val="bg1"/>
                </a:solidFill>
                <a:latin typeface="Arial" panose="020B0604020202020204" pitchFamily="34" charset="0"/>
                <a:cs typeface="Arial" panose="020B0604020202020204" pitchFamily="34" charset="0"/>
              </a:rPr>
              <a:t/>
            </a:r>
            <a:br>
              <a:rPr lang="en-AU" sz="2400" dirty="0" smtClean="0">
                <a:solidFill>
                  <a:schemeClr val="bg1"/>
                </a:solidFill>
                <a:latin typeface="Arial" panose="020B0604020202020204" pitchFamily="34" charset="0"/>
                <a:cs typeface="Arial" panose="020B0604020202020204" pitchFamily="34" charset="0"/>
              </a:rPr>
            </a:br>
            <a:r>
              <a:rPr lang="en-AU" sz="2400" dirty="0" smtClean="0">
                <a:solidFill>
                  <a:schemeClr val="bg1"/>
                </a:solidFill>
                <a:latin typeface="Arial" panose="020B0604020202020204" pitchFamily="34" charset="0"/>
                <a:cs typeface="Arial" panose="020B0604020202020204" pitchFamily="34" charset="0"/>
              </a:rPr>
              <a:t>February 2019</a:t>
            </a:r>
          </a:p>
        </p:txBody>
      </p:sp>
      <p:sp>
        <p:nvSpPr>
          <p:cNvPr id="2050" name="TextBox 2049"/>
          <p:cNvSpPr txBox="1"/>
          <p:nvPr/>
        </p:nvSpPr>
        <p:spPr>
          <a:xfrm>
            <a:off x="5260047" y="2166737"/>
            <a:ext cx="988280" cy="553998"/>
          </a:xfrm>
          <a:prstGeom prst="rect">
            <a:avLst/>
          </a:prstGeom>
          <a:noFill/>
        </p:spPr>
        <p:txBody>
          <a:bodyPr wrap="square" rtlCol="0">
            <a:spAutoFit/>
          </a:bodyPr>
          <a:lstStyle/>
          <a:p>
            <a:r>
              <a:rPr lang="en-US" sz="1000" i="1" dirty="0" smtClean="0">
                <a:solidFill>
                  <a:schemeClr val="bg1"/>
                </a:solidFill>
                <a:latin typeface="Arial" panose="020B0604020202020204" pitchFamily="34" charset="0"/>
                <a:cs typeface="Arial" panose="020B0604020202020204" pitchFamily="34" charset="0"/>
              </a:rPr>
              <a:t>Ms Rose Manousaridis, Principal</a:t>
            </a:r>
            <a:endParaRPr lang="en-AU" sz="1000" dirty="0">
              <a:solidFill>
                <a:schemeClr val="bg1"/>
              </a:solidFill>
              <a:latin typeface="Arial" panose="020B0604020202020204" pitchFamily="34" charset="0"/>
              <a:cs typeface="Arial" panose="020B0604020202020204" pitchFamily="34" charset="0"/>
            </a:endParaRPr>
          </a:p>
        </p:txBody>
      </p:sp>
      <p:pic>
        <p:nvPicPr>
          <p:cNvPr id="2054" name="Picture 20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73655" y="7266632"/>
            <a:ext cx="2256903" cy="2023301"/>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8328" y="2103535"/>
            <a:ext cx="841858" cy="1302378"/>
          </a:xfrm>
          <a:prstGeom prst="rect">
            <a:avLst/>
          </a:prstGeom>
        </p:spPr>
      </p:pic>
    </p:spTree>
    <p:extLst>
      <p:ext uri="{BB962C8B-B14F-4D97-AF65-F5344CB8AC3E}">
        <p14:creationId xmlns:p14="http://schemas.microsoft.com/office/powerpoint/2010/main" val="11697322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TotalTime>
  <Words>458</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Andalus</vt:lpstr>
      <vt:lpstr>Arial</vt:lpstr>
      <vt:lpstr>Calibri</vt:lpstr>
      <vt:lpstr>Calibri Light</vt:lpstr>
      <vt:lpstr>Century Gothic</vt:lpstr>
      <vt:lpstr>Times New Roman</vt:lpstr>
      <vt:lpstr>Office Theme</vt:lpstr>
      <vt:lpstr>PowerPoint Presentation</vt:lpstr>
    </vt:vector>
  </TitlesOfParts>
  <Company>NSW, Department of Education &amp; Communities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STOKES, RHONI</dc:creator>
  <cp:lastModifiedBy>Manousaridis, Rose</cp:lastModifiedBy>
  <cp:revision>26</cp:revision>
  <dcterms:created xsi:type="dcterms:W3CDTF">2017-10-26T22:37:56Z</dcterms:created>
  <dcterms:modified xsi:type="dcterms:W3CDTF">2018-07-03T23:18:56Z</dcterms:modified>
</cp:coreProperties>
</file>